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7" r:id="rId4"/>
    <p:sldId id="276" r:id="rId5"/>
    <p:sldId id="288" r:id="rId6"/>
    <p:sldId id="289" r:id="rId7"/>
    <p:sldId id="325" r:id="rId8"/>
    <p:sldId id="291" r:id="rId9"/>
    <p:sldId id="326" r:id="rId10"/>
    <p:sldId id="328" r:id="rId11"/>
    <p:sldId id="329" r:id="rId12"/>
    <p:sldId id="280" r:id="rId13"/>
    <p:sldId id="330" r:id="rId14"/>
    <p:sldId id="331" r:id="rId15"/>
    <p:sldId id="274" r:id="rId16"/>
    <p:sldId id="332" r:id="rId17"/>
    <p:sldId id="333" r:id="rId18"/>
    <p:sldId id="279" r:id="rId19"/>
    <p:sldId id="334" r:id="rId20"/>
    <p:sldId id="335" r:id="rId21"/>
    <p:sldId id="266" r:id="rId22"/>
    <p:sldId id="336" r:id="rId23"/>
    <p:sldId id="337" r:id="rId24"/>
    <p:sldId id="316" r:id="rId25"/>
    <p:sldId id="270" r:id="rId26"/>
    <p:sldId id="338" r:id="rId27"/>
    <p:sldId id="339" r:id="rId28"/>
    <p:sldId id="320" r:id="rId29"/>
    <p:sldId id="265" r:id="rId30"/>
    <p:sldId id="278" r:id="rId31"/>
    <p:sldId id="340" r:id="rId32"/>
    <p:sldId id="275" r:id="rId33"/>
    <p:sldId id="324" r:id="rId34"/>
    <p:sldId id="284" r:id="rId35"/>
  </p:sldIdLst>
  <p:sldSz cx="16778288" cy="9475788"/>
  <p:notesSz cx="6858000" cy="9144000"/>
  <p:custDataLst>
    <p:tags r:id="rId3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71"/>
    <a:srgbClr val="FFD937"/>
    <a:srgbClr val="660033"/>
    <a:srgbClr val="FFFFFF"/>
    <a:srgbClr val="663300"/>
    <a:srgbClr val="FFEFAB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9" d="100"/>
          <a:sy n="49" d="100"/>
        </p:scale>
        <p:origin x="-954" y="-11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09608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0960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09608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0960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5100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5100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51006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6276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627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6276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8864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75993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75993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75993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8310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01044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06479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0629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33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63003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6430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5027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9471"/>
            <a:ext cx="15100459" cy="1579298"/>
          </a:xfrm>
          <a:prstGeom prst="rect">
            <a:avLst/>
          </a:prstGeom>
        </p:spPr>
        <p:txBody>
          <a:bodyPr lIns="150016" tIns="75008" rIns="150016" bIns="75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915" y="2211018"/>
            <a:ext cx="15100459" cy="6253582"/>
          </a:xfrm>
          <a:prstGeom prst="rect">
            <a:avLst/>
          </a:prstGeom>
        </p:spPr>
        <p:txBody>
          <a:bodyPr lIns="150016" tIns="75008" rIns="150016" bIns="75008"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914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32582" y="8629109"/>
            <a:ext cx="5313125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024440" y="8629109"/>
            <a:ext cx="3914934" cy="658041"/>
          </a:xfrm>
          <a:prstGeom prst="rect">
            <a:avLst/>
          </a:prstGeom>
          <a:ln/>
        </p:spPr>
        <p:txBody>
          <a:bodyPr lIns="150016" tIns="75008" rIns="150016" bIns="75008"/>
          <a:lstStyle>
            <a:lvl1pPr>
              <a:defRPr/>
            </a:lvl1pPr>
          </a:lstStyle>
          <a:p>
            <a:pPr>
              <a:defRPr/>
            </a:pPr>
            <a:fld id="{154CD041-6713-43EC-A3F1-083448839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160963" y="5170488"/>
            <a:ext cx="8104981" cy="2646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600" b="1" dirty="0" err="1">
                <a:solidFill>
                  <a:schemeClr val="tx2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Luật</a:t>
            </a:r>
            <a:r>
              <a:rPr lang="en-US" altLang="zh-CN" sz="16600" b="1" dirty="0">
                <a:solidFill>
                  <a:schemeClr val="tx2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16600" b="1" dirty="0" err="1">
                <a:solidFill>
                  <a:schemeClr val="tx2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thơ</a:t>
            </a:r>
            <a:endParaRPr lang="en-US" altLang="zh-CN" sz="16600" b="1" dirty="0">
              <a:solidFill>
                <a:schemeClr val="tx2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656" y="-379101"/>
            <a:ext cx="17678400" cy="985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19552639">
            <a:off x="1180550" y="1580277"/>
            <a:ext cx="3227417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9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826544" y="1151312"/>
            <a:ext cx="13563600" cy="3738982"/>
          </a:xfrm>
          <a:prstGeom prst="rect">
            <a:avLst/>
          </a:prstGeom>
          <a:noFill/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Thọ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toả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04229" y="1151312"/>
            <a:ext cx="9251360" cy="4851953"/>
            <a:chOff x="1176" y="685"/>
            <a:chExt cx="3176" cy="221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76" y="888"/>
              <a:ext cx="3059" cy="2009"/>
              <a:chOff x="1160" y="904"/>
              <a:chExt cx="3059" cy="2009"/>
            </a:xfrm>
          </p:grpSpPr>
          <p:sp>
            <p:nvSpPr>
              <p:cNvPr id="46" name="Oval 9"/>
              <p:cNvSpPr>
                <a:spLocks noChangeArrowheads="1"/>
              </p:cNvSpPr>
              <p:nvPr/>
            </p:nvSpPr>
            <p:spPr bwMode="auto">
              <a:xfrm>
                <a:off x="1608" y="928"/>
                <a:ext cx="432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2370" y="917"/>
                <a:ext cx="432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2895" y="904"/>
                <a:ext cx="432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auto">
              <a:xfrm>
                <a:off x="1186" y="1458"/>
                <a:ext cx="732" cy="382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14"/>
              <p:cNvSpPr>
                <a:spLocks noChangeArrowheads="1"/>
              </p:cNvSpPr>
              <p:nvPr/>
            </p:nvSpPr>
            <p:spPr bwMode="auto">
              <a:xfrm>
                <a:off x="2250" y="1473"/>
                <a:ext cx="366" cy="288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15"/>
              <p:cNvSpPr>
                <a:spLocks noChangeArrowheads="1"/>
              </p:cNvSpPr>
              <p:nvPr/>
            </p:nvSpPr>
            <p:spPr bwMode="auto">
              <a:xfrm>
                <a:off x="2941" y="1507"/>
                <a:ext cx="340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>
                <a:off x="3539" y="1431"/>
                <a:ext cx="680" cy="382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17"/>
              <p:cNvSpPr>
                <a:spLocks noChangeArrowheads="1"/>
              </p:cNvSpPr>
              <p:nvPr/>
            </p:nvSpPr>
            <p:spPr bwMode="auto">
              <a:xfrm>
                <a:off x="1486" y="2011"/>
                <a:ext cx="432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2186" y="2031"/>
                <a:ext cx="432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19"/>
              <p:cNvSpPr>
                <a:spLocks noChangeArrowheads="1"/>
              </p:cNvSpPr>
              <p:nvPr/>
            </p:nvSpPr>
            <p:spPr bwMode="auto">
              <a:xfrm>
                <a:off x="2976" y="2031"/>
                <a:ext cx="568" cy="288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20"/>
              <p:cNvSpPr>
                <a:spLocks noChangeArrowheads="1"/>
              </p:cNvSpPr>
              <p:nvPr/>
            </p:nvSpPr>
            <p:spPr bwMode="auto">
              <a:xfrm>
                <a:off x="1160" y="2564"/>
                <a:ext cx="484" cy="347"/>
              </a:xfrm>
              <a:prstGeom prst="ellipse">
                <a:avLst/>
              </a:prstGeom>
              <a:noFill/>
              <a:ln w="2857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21"/>
              <p:cNvSpPr>
                <a:spLocks noChangeArrowheads="1"/>
              </p:cNvSpPr>
              <p:nvPr/>
            </p:nvSpPr>
            <p:spPr bwMode="auto">
              <a:xfrm>
                <a:off x="1887" y="2531"/>
                <a:ext cx="484" cy="382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22"/>
              <p:cNvSpPr>
                <a:spLocks noChangeArrowheads="1"/>
              </p:cNvSpPr>
              <p:nvPr/>
            </p:nvSpPr>
            <p:spPr bwMode="auto">
              <a:xfrm>
                <a:off x="2645" y="2593"/>
                <a:ext cx="608" cy="288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23"/>
              <p:cNvSpPr>
                <a:spLocks noChangeArrowheads="1"/>
              </p:cNvSpPr>
              <p:nvPr/>
            </p:nvSpPr>
            <p:spPr bwMode="auto">
              <a:xfrm>
                <a:off x="3558" y="2564"/>
                <a:ext cx="432" cy="313"/>
              </a:xfrm>
              <a:prstGeom prst="ellips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305" y="685"/>
              <a:ext cx="37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2050" y="1200"/>
              <a:ext cx="50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T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305" y="1821"/>
              <a:ext cx="28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056" y="2273"/>
              <a:ext cx="60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1749" y="685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3007" y="712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404" y="1200"/>
              <a:ext cx="94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2747" y="1279"/>
              <a:ext cx="68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40" y="1152"/>
              <a:ext cx="4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517525"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1566" y="1172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1745" y="1787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3177" y="1801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3638" y="2303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2845" y="2326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431" y="2308"/>
              <a:ext cx="24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-221456" y="6185694"/>
            <a:ext cx="17337564" cy="25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 lvl="4"/>
            <a:r>
              <a:rPr lang="en-US" sz="39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9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9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1-3-5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pPr lvl="3"/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+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2-4-6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B-T-B	                  </a:t>
            </a:r>
          </a:p>
          <a:p>
            <a:pPr lvl="3"/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		+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 			  			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56" y="5804694"/>
            <a:ext cx="4303888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7735">
            <a:off x="-17886" y="-680076"/>
            <a:ext cx="15304234" cy="11060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656" y="394494"/>
            <a:ext cx="6990953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677829" y="2632164"/>
            <a:ext cx="10673715" cy="416313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sầu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  (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Chinh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ngâm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”-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7744" y="6729036"/>
            <a:ext cx="1059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tabLst>
                <a:tab pos="1382965" algn="l"/>
              </a:tabLst>
            </a:pP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ctr">
              <a:tabLst>
                <a:tab pos="1382965" algn="l"/>
              </a:tabLst>
            </a:pP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( 7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1" algn="ctr">
              <a:tabLst>
                <a:tab pos="1382965" algn="l"/>
              </a:tabLst>
            </a:pP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	 +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( 6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- 8 </a:t>
            </a:r>
            <a:r>
              <a:rPr lang="en-US" sz="4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uiExpand="1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56" y="5804694"/>
            <a:ext cx="4303888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7735">
            <a:off x="-17886" y="-680076"/>
            <a:ext cx="15304234" cy="11060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656" y="394494"/>
            <a:ext cx="6990953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677829" y="2632164"/>
            <a:ext cx="10673715" cy="416313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sầu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  (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Chinh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ngâm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”-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Đặng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960144" y="3061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341144" y="3823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426744" y="4737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865144" y="4737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27144" y="5499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350544" y="5576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026944" y="5576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454944" y="6883668"/>
            <a:ext cx="10210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3"/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: 3/4</a:t>
            </a:r>
          </a:p>
          <a:p>
            <a:pPr lvl="2"/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56" y="5804694"/>
            <a:ext cx="4303888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7735">
            <a:off x="-17886" y="-732460"/>
            <a:ext cx="15304234" cy="11060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656" y="394494"/>
            <a:ext cx="6990953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677829" y="2451894"/>
            <a:ext cx="10673715" cy="350520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sầu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8145" y="6109494"/>
            <a:ext cx="11582400" cy="34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 lvl="3">
              <a:buFontTx/>
              <a:buChar char="-"/>
            </a:pP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3"/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3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256" y="5804694"/>
            <a:ext cx="4303888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7735">
            <a:off x="-17886" y="-732460"/>
            <a:ext cx="15304234" cy="110606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656" y="394494"/>
            <a:ext cx="6990953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9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677829" y="2451894"/>
            <a:ext cx="10673715" cy="350520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sầu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2944" y="5804694"/>
            <a:ext cx="11125200" cy="31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 lvl="2"/>
            <a:r>
              <a:rPr lang="en-US" sz="39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9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9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9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9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75494"/>
            <a:ext cx="16792575" cy="922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026" y="5728494"/>
            <a:ext cx="2995274" cy="3906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544" y="138152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7344" y="1461294"/>
            <a:ext cx="838835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vặc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9608344" y="1766094"/>
            <a:ext cx="4565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2/3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84544" y="2909094"/>
            <a:ext cx="7093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4544" y="3899694"/>
            <a:ext cx="7093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+ 8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88544" y="1766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055144" y="3442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045744" y="2680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40944" y="41282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740944" y="4814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26744" y="6109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131344" y="5499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02744" y="6871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75494"/>
            <a:ext cx="16792575" cy="922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026" y="5728494"/>
            <a:ext cx="2995274" cy="3906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544" y="138152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7344" y="1461294"/>
            <a:ext cx="838835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vặc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9608345" y="2318127"/>
            <a:ext cx="6019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2-4-6-8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75494"/>
            <a:ext cx="16792575" cy="922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026" y="5937250"/>
            <a:ext cx="2995274" cy="39060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544" y="138152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itchFamily="18" charset="0"/>
              </a:rPr>
              <a:t>3/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394" y="1675785"/>
            <a:ext cx="838835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cs typeface="Times New Roman" pitchFamily="18" charset="0"/>
              </a:rPr>
              <a:t>Vằng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75144" y="1766094"/>
            <a:ext cx="4953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- T ở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1/8; 2/3; 4/5; 6/7.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2544" y="6871494"/>
            <a:ext cx="111855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289327" y="2006195"/>
            <a:ext cx="45719" cy="48652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302544" y="1994694"/>
            <a:ext cx="111855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46449" y="2646145"/>
            <a:ext cx="5592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746449" y="3442494"/>
            <a:ext cx="6990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746449" y="2646145"/>
            <a:ext cx="0" cy="7963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1759744" y="3975894"/>
            <a:ext cx="5592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1759744" y="4772243"/>
            <a:ext cx="6990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759744" y="3975894"/>
            <a:ext cx="0" cy="7963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1759744" y="5389345"/>
            <a:ext cx="5592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1759744" y="6185694"/>
            <a:ext cx="6990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759744" y="5389345"/>
            <a:ext cx="0" cy="7963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055" y="-136525"/>
            <a:ext cx="17526000" cy="961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817144" y="1232694"/>
            <a:ext cx="1013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50344" y="5118894"/>
            <a:ext cx="4506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2/3 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7627144" y="1537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017544" y="3061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169944" y="2299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941344" y="37472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74144" y="5880894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74144" y="6642894"/>
            <a:ext cx="975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055" y="-136525"/>
            <a:ext cx="17526000" cy="961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817144" y="1517908"/>
            <a:ext cx="1013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7544" y="5357436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lvl="1" algn="just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2-4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893344" y="2792710"/>
            <a:ext cx="563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055" y="-136525"/>
            <a:ext cx="17526000" cy="961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363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817144" y="1517908"/>
            <a:ext cx="1013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7144" y="5590501"/>
            <a:ext cx="7924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B-T ở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4094"/>
            <a:ext cx="14027944" cy="87876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744" y="5930474"/>
            <a:ext cx="2521744" cy="354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144" y="89694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8194" y="2807117"/>
            <a:ext cx="89979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veo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tẻo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tí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vèo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ngắt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	( Thu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5744" y="1537494"/>
            <a:ext cx="4463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60944" y="2451894"/>
            <a:ext cx="83883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0944" y="3366294"/>
            <a:ext cx="83883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8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4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4094"/>
            <a:ext cx="14027944" cy="87876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744" y="5930474"/>
            <a:ext cx="2521744" cy="354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144" y="89694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8344" y="2528094"/>
            <a:ext cx="89979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tẻo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tí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vèo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ngắt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	( Thu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5744" y="1791931"/>
            <a:ext cx="4419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Tx/>
              <a:buChar char="-"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1,2,4,6,8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281" y="851694"/>
            <a:ext cx="14271225" cy="8940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144" y="89694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8744" y="2778480"/>
            <a:ext cx="8997950" cy="592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lẽo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veo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tẻo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vèo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40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5144" y="1308894"/>
            <a:ext cx="61031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1,3,5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  <a:p>
            <a:pPr lvl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2,4,6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lvl="1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lvl="1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1/8;2/3;4/5 6/7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45846" y="1452077"/>
            <a:ext cx="303027" cy="6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594231" y="484758"/>
          <a:ext cx="15799556" cy="8831784"/>
        </p:xfrm>
        <a:graphic>
          <a:graphicData uri="http://schemas.openxmlformats.org/drawingml/2006/table">
            <a:tbl>
              <a:tblPr/>
              <a:tblGrid>
                <a:gridCol w="1791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6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7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6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8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9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14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380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347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Niêm và đối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506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Dòng1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lạnh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lẽo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nước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veo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Dòng2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Một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chiếc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thuyền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câu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bé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tẻo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teo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Dòng3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Sóng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biếc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theo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làn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hơi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gợn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  tí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9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Dòng4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Lá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vàng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trước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gió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khẽ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đưa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vèo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Dòng5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Tầng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mây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lơ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lửng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trời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xanh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ngắt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29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Dòng6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Ngõ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trúc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quanh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khách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vắng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3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Dòng7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Tựa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gối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buông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cần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lâu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chằng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được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61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Dòng8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Cá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đớp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động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dưới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chân</a:t>
                      </a: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bèo</a:t>
                      </a:r>
                      <a:endParaRPr kumimoji="0" lang="en-US" sz="2500" b="0" i="1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71" marB="631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6727" name="Rectangle 103"/>
          <p:cNvSpPr>
            <a:spLocks noGrp="1" noChangeArrowheads="1"/>
          </p:cNvSpPr>
          <p:nvPr>
            <p:ph type="title"/>
          </p:nvPr>
        </p:nvSpPr>
        <p:spPr>
          <a:xfrm>
            <a:off x="4244092" y="-418713"/>
            <a:ext cx="7969687" cy="737007"/>
          </a:xfrm>
          <a:noFill/>
        </p:spPr>
        <p:txBody>
          <a:bodyPr lIns="150016" tIns="75008" rIns="150016" bIns="75008"/>
          <a:lstStyle/>
          <a:p>
            <a:pPr eaLnBrk="1" hangingPunct="1"/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>
            <a:off x="576753" y="526433"/>
            <a:ext cx="5254867" cy="644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>
            <a:off x="838914" y="1474011"/>
            <a:ext cx="1538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>
            <a:off x="838914" y="8633496"/>
            <a:ext cx="15380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>
            <a:off x="838914" y="1474011"/>
            <a:ext cx="69910" cy="7177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>
            <a:off x="1538010" y="2211017"/>
            <a:ext cx="838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1538010" y="3263883"/>
            <a:ext cx="838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>
            <a:off x="1538010" y="2211017"/>
            <a:ext cx="23303" cy="10528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5" name="Line 111"/>
          <p:cNvSpPr>
            <a:spLocks noChangeShapeType="1"/>
          </p:cNvSpPr>
          <p:nvPr/>
        </p:nvSpPr>
        <p:spPr bwMode="auto">
          <a:xfrm flipV="1">
            <a:off x="1538010" y="4211461"/>
            <a:ext cx="838914" cy="35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>
            <a:off x="1561313" y="5404709"/>
            <a:ext cx="6990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>
            <a:off x="1538010" y="4211462"/>
            <a:ext cx="23303" cy="126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8" name="Line 114"/>
          <p:cNvSpPr>
            <a:spLocks noChangeShapeType="1"/>
          </p:cNvSpPr>
          <p:nvPr/>
        </p:nvSpPr>
        <p:spPr bwMode="auto">
          <a:xfrm>
            <a:off x="1677829" y="6527765"/>
            <a:ext cx="6990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39" name="Line 115"/>
          <p:cNvSpPr>
            <a:spLocks noChangeShapeType="1"/>
          </p:cNvSpPr>
          <p:nvPr/>
        </p:nvSpPr>
        <p:spPr bwMode="auto">
          <a:xfrm>
            <a:off x="1677829" y="7685917"/>
            <a:ext cx="6990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 flipH="1">
            <a:off x="1654526" y="6527765"/>
            <a:ext cx="23303" cy="117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1" name="Text Box 117"/>
          <p:cNvSpPr txBox="1">
            <a:spLocks noChangeArrowheads="1"/>
          </p:cNvSpPr>
          <p:nvPr/>
        </p:nvSpPr>
        <p:spPr bwMode="auto">
          <a:xfrm rot="-5400000">
            <a:off x="376143" y="4462098"/>
            <a:ext cx="1263438" cy="5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2" name="Text Box 118"/>
          <p:cNvSpPr txBox="1">
            <a:spLocks noChangeArrowheads="1"/>
          </p:cNvSpPr>
          <p:nvPr/>
        </p:nvSpPr>
        <p:spPr bwMode="auto">
          <a:xfrm rot="-5400000">
            <a:off x="1215058" y="2461654"/>
            <a:ext cx="1263438" cy="5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3" name="Text Box 119"/>
          <p:cNvSpPr txBox="1">
            <a:spLocks noChangeArrowheads="1"/>
          </p:cNvSpPr>
          <p:nvPr/>
        </p:nvSpPr>
        <p:spPr bwMode="auto">
          <a:xfrm rot="-5400000">
            <a:off x="1256015" y="4611254"/>
            <a:ext cx="1175700" cy="5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44" name="Text Box 120"/>
          <p:cNvSpPr txBox="1">
            <a:spLocks noChangeArrowheads="1"/>
          </p:cNvSpPr>
          <p:nvPr/>
        </p:nvSpPr>
        <p:spPr bwMode="auto">
          <a:xfrm rot="-5400000">
            <a:off x="1354877" y="6778402"/>
            <a:ext cx="1263438" cy="5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89694"/>
            <a:ext cx="15695613" cy="876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144" y="318294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-138906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8763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198144" y="2159774"/>
            <a:ext cx="1013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2544" y="6185694"/>
            <a:ext cx="4073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4/3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1544" y="6982798"/>
            <a:ext cx="1059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1544" y="7785894"/>
            <a:ext cx="1059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89694"/>
            <a:ext cx="15695613" cy="876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144" y="318294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-138906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8763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198144" y="2159774"/>
            <a:ext cx="1013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338" y="6185694"/>
            <a:ext cx="107552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2,4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89694"/>
            <a:ext cx="15695613" cy="876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144" y="318294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-138906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8763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198144" y="2159774"/>
            <a:ext cx="10134600" cy="365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60000"/>
              </a:spcBef>
            </a:pP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400" dirty="0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D497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sz="40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8144" y="5804694"/>
            <a:ext cx="118982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1,3,5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+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2,4,6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pPr lvl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lvl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1/4;2/3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200" dirty="0" err="1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200" dirty="0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200" dirty="0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5200" dirty="0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5200" dirty="0">
                <a:solidFill>
                  <a:srgbClr val="FD4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 idx="1"/>
          </p:nvPr>
        </p:nvGraphicFramePr>
        <p:xfrm>
          <a:off x="838915" y="1684584"/>
          <a:ext cx="15380100" cy="6852817"/>
        </p:xfrm>
        <a:graphic>
          <a:graphicData uri="http://schemas.openxmlformats.org/drawingml/2006/table">
            <a:tbl>
              <a:tblPr/>
              <a:tblGrid>
                <a:gridCol w="1258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8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7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80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83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778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778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981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501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                 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Tiếng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Niêm và đối</a:t>
                      </a:r>
                    </a:p>
                  </a:txBody>
                  <a:tcPr marL="167783" marR="167783" marT="63166" marB="63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   1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0181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Đối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Dòng 1</a:t>
                      </a:r>
                    </a:p>
                  </a:txBody>
                  <a:tcPr marL="167783" marR="167783" marT="63166" marB="63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Tiếng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suối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trong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như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tiếng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hát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xa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5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Dòng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Trăng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lồng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cổ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thụ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bóng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lồng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Vần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5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Đối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Dòng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Cảnh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khuya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như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vẽ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người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D497C"/>
                          </a:solidFill>
                          <a:effectLst/>
                          <a:latin typeface="Arial" charset="0"/>
                        </a:rPr>
                        <a:t>chưa</a:t>
                      </a: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ngủ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8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Dòng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marL="167783" marR="167783" marT="63166" marB="631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Chưa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ngủ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vì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lo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nỗi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nước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Vần nhà</a:t>
                      </a:r>
                    </a:p>
                  </a:txBody>
                  <a:tcPr marL="167783" marR="167783" marT="63166" marB="631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809785" y="2261468"/>
            <a:ext cx="410364" cy="6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86" name="Line 66"/>
          <p:cNvSpPr>
            <a:spLocks noChangeShapeType="1"/>
          </p:cNvSpPr>
          <p:nvPr/>
        </p:nvSpPr>
        <p:spPr bwMode="auto">
          <a:xfrm>
            <a:off x="838915" y="1684585"/>
            <a:ext cx="4614029" cy="126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7" name="Line 67"/>
          <p:cNvSpPr>
            <a:spLocks noChangeShapeType="1"/>
          </p:cNvSpPr>
          <p:nvPr/>
        </p:nvSpPr>
        <p:spPr bwMode="auto">
          <a:xfrm>
            <a:off x="1258372" y="3579742"/>
            <a:ext cx="838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8" name="Line 68"/>
          <p:cNvSpPr>
            <a:spLocks noChangeShapeType="1"/>
          </p:cNvSpPr>
          <p:nvPr/>
        </p:nvSpPr>
        <p:spPr bwMode="auto">
          <a:xfrm>
            <a:off x="1258372" y="7791203"/>
            <a:ext cx="8389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9" name="Line 69"/>
          <p:cNvSpPr>
            <a:spLocks noChangeShapeType="1"/>
          </p:cNvSpPr>
          <p:nvPr/>
        </p:nvSpPr>
        <p:spPr bwMode="auto">
          <a:xfrm>
            <a:off x="1258372" y="3579742"/>
            <a:ext cx="0" cy="4211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0" name="Line 70"/>
          <p:cNvSpPr>
            <a:spLocks noChangeShapeType="1"/>
          </p:cNvSpPr>
          <p:nvPr/>
        </p:nvSpPr>
        <p:spPr bwMode="auto">
          <a:xfrm>
            <a:off x="1677829" y="4737894"/>
            <a:ext cx="4194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1" name="Line 71"/>
          <p:cNvSpPr>
            <a:spLocks noChangeShapeType="1"/>
          </p:cNvSpPr>
          <p:nvPr/>
        </p:nvSpPr>
        <p:spPr bwMode="auto">
          <a:xfrm>
            <a:off x="1677829" y="6211905"/>
            <a:ext cx="4194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2" name="Line 72"/>
          <p:cNvSpPr>
            <a:spLocks noChangeShapeType="1"/>
          </p:cNvSpPr>
          <p:nvPr/>
        </p:nvSpPr>
        <p:spPr bwMode="auto">
          <a:xfrm>
            <a:off x="1677829" y="4737894"/>
            <a:ext cx="0" cy="14740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50016" tIns="75008" rIns="150016" bIns="75008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3" name="Text Box 73"/>
          <p:cNvSpPr txBox="1">
            <a:spLocks noChangeArrowheads="1"/>
          </p:cNvSpPr>
          <p:nvPr/>
        </p:nvSpPr>
        <p:spPr bwMode="auto">
          <a:xfrm rot="-5400000">
            <a:off x="795601" y="4883244"/>
            <a:ext cx="1263438" cy="5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744" y="6414294"/>
            <a:ext cx="5897644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2456" y="0"/>
            <a:ext cx="10820400" cy="1094542"/>
          </a:xfrm>
        </p:spPr>
        <p:txBody>
          <a:bodyPr lIns="150016" tIns="75008" rIns="150016" bIns="75008"/>
          <a:lstStyle/>
          <a:p>
            <a:pPr eaLnBrk="1" hangingPunct="1"/>
            <a:r>
              <a:rPr lang="en-US" sz="54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345" y="1385094"/>
            <a:ext cx="9525000" cy="754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Mã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rừng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vơi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Sài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Khao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sương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mỏi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Lát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hơi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Dốc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khúc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khuỷu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dốc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thăm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thẳm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Heo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cồn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súng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ngửi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ngàn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xuống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Pha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Luông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mưa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khơi</a:t>
            </a: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1975" marR="0" lvl="0" indent="-561975" algn="ctr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...                              </a:t>
            </a:r>
          </a:p>
          <a:p>
            <a:pPr marL="561975" marR="0" lvl="0" indent="-561975" algn="r" defTabSz="1500505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Dũng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1744" y="546894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382965" algn="l"/>
                <a:tab pos="1500165" algn="l"/>
              </a:tabLs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41744" y="1344910"/>
            <a:ext cx="7093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382965" algn="l"/>
                <a:tab pos="1500165" algn="l"/>
              </a:tabLs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34600" y="2147094"/>
            <a:ext cx="7093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382965" algn="l"/>
                <a:tab pos="1500165" algn="l"/>
              </a:tabLs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4/3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41744" y="2927727"/>
            <a:ext cx="7093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382965" algn="l"/>
                <a:tab pos="1500165" algn="l"/>
              </a:tabLs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17944" y="4433094"/>
            <a:ext cx="6560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tabLst>
                <a:tab pos="1382965" algn="l"/>
                <a:tab pos="1500165" algn="l"/>
              </a:tabLst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817144" y="16136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21944" y="2451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807744" y="31376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02944" y="38996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31544" y="4585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45744" y="5347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731544" y="6109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26744" y="68714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40" y="130968"/>
            <a:ext cx="12890500" cy="921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97944" y="2299494"/>
            <a:ext cx="3048000" cy="205740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L="1333480" marR="0" lvl="0" indent="-1333480" algn="ctr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1/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1333480" marR="0" lvl="0" indent="-1333480" algn="ctr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17544" y="2070894"/>
            <a:ext cx="6629400" cy="4953000"/>
          </a:xfrm>
          <a:prstGeom prst="rect">
            <a:avLst/>
          </a:prstGeom>
        </p:spPr>
        <p:txBody>
          <a:bodyPr lIns="150016" tIns="75008" rIns="150016" bIns="75008"/>
          <a:lstStyle/>
          <a:p>
            <a:pPr marR="0" lvl="0" algn="just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nhịp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 trong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594" y="501650"/>
            <a:ext cx="1146175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8344" y="3006096"/>
            <a:ext cx="7696199" cy="22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4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46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74544" y="5499894"/>
            <a:ext cx="7467600" cy="22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893344" y="3080127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3"/>
          <a:srcRect r="64253"/>
          <a:stretch>
            <a:fillRect/>
          </a:stretch>
        </p:blipFill>
        <p:spPr>
          <a:xfrm>
            <a:off x="-831056" y="470694"/>
            <a:ext cx="12954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0966" descr="1-39"/>
          <p:cNvPicPr>
            <a:picLocks noChangeAspect="1"/>
          </p:cNvPicPr>
          <p:nvPr/>
        </p:nvPicPr>
        <p:blipFill>
          <a:blip r:embed="rId3"/>
          <a:srcRect l="35229" r="32132"/>
          <a:stretch>
            <a:fillRect/>
          </a:stretch>
        </p:blipFill>
        <p:spPr>
          <a:xfrm>
            <a:off x="3207544" y="4737894"/>
            <a:ext cx="10668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150144" y="1386106"/>
            <a:ext cx="125730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80" lvl="0" indent="-133348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lung lay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40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33480" lvl="0" indent="-133348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333480" lvl="0" indent="-133348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 Chín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33480" lvl="0" indent="-133348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40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1333480" lvl="0" indent="-133348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(Trích 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594" y="5653306"/>
            <a:ext cx="8388350" cy="30962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khuya -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3" name="Cloud 12"/>
          <p:cNvSpPr/>
          <p:nvPr/>
        </p:nvSpPr>
        <p:spPr>
          <a:xfrm>
            <a:off x="5493544" y="726250"/>
            <a:ext cx="11125200" cy="58674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500505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99311"/>
              </p:ext>
            </p:extLst>
          </p:nvPr>
        </p:nvGraphicFramePr>
        <p:xfrm>
          <a:off x="997744" y="906386"/>
          <a:ext cx="14859000" cy="569078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63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7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kumimoji="0" lang="en-US" sz="40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(Thể 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song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7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 thất ngôn bát cú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3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3/4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4/3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Hiệp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nguyệt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mịt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0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Hài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2 - 4 - 6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2-4-6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T-B-T (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1 - 4)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2963" algn="l"/>
                        </a:tabLst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B-T-B (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2 - 3)</a:t>
                      </a:r>
                    </a:p>
                  </a:txBody>
                  <a:tcPr marL="167783" marR="167783" marT="63172" marB="631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150144" y="7328694"/>
            <a:ext cx="14782800" cy="16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 anchor="ctr">
            <a:spAutoFit/>
          </a:bodyPr>
          <a:lstStyle/>
          <a:p>
            <a:pPr algn="just">
              <a:tabLst>
                <a:tab pos="1382965" algn="l"/>
              </a:tabLst>
            </a:pPr>
            <a:r>
              <a:rPr lang="en-US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44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264944" y="4509294"/>
            <a:ext cx="7467600" cy="433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38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Tạm</a:t>
            </a:r>
            <a:r>
              <a:rPr lang="en-US" altLang="zh-CN" sz="138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138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biệt</a:t>
            </a:r>
            <a:r>
              <a:rPr lang="en-US" altLang="zh-CN" sz="138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138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138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13800" b="1" dirty="0" err="1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13800" b="1" dirty="0">
                <a:solidFill>
                  <a:srgbClr val="FF0066"/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13800" b="1" dirty="0">
              <a:solidFill>
                <a:srgbClr val="FF0066"/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44" y="-215106"/>
            <a:ext cx="13951744" cy="854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61288"/>
            <a:ext cx="1677828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945" y="1915943"/>
            <a:ext cx="2590800" cy="47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9816" y="4281075"/>
            <a:ext cx="11201400" cy="421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đại: </a:t>
            </a:r>
            <a:r>
              <a:rPr lang="en-US" sz="44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tiếng, bảy tiếng, tám tiếng, hỗn hợp, tự do, thơ - văn xuôi,…</a:t>
            </a:r>
            <a:endParaRPr lang="en-US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494"/>
            <a:ext cx="16778288" cy="87066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0144" y="5772617"/>
            <a:ext cx="4572000" cy="39333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31144" y="479560"/>
            <a:ext cx="14097000" cy="89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3/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02944" y="3213894"/>
            <a:ext cx="9220200" cy="20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	+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44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7931944" y="3827265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0065544" y="3827265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0827544" y="4741665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12744" y="4817865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074944" y="4817865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78944" y="5742620"/>
            <a:ext cx="4474210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r>
              <a:rPr lang="en-US" sz="39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9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9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9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55144" y="6722865"/>
            <a:ext cx="3733800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016" tIns="75008" rIns="150016" bIns="75008">
            <a:spAutoFit/>
          </a:bodyPr>
          <a:lstStyle/>
          <a:p>
            <a:r>
              <a:rPr lang="en-US" sz="39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9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9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9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6636544" y="5656065"/>
            <a:ext cx="457200" cy="2133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06839" y="5503665"/>
            <a:ext cx="5173305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398544" y="6331510"/>
            <a:ext cx="5732582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r>
              <a:rPr lang="en-US" sz="3900" b="1" dirty="0"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2/2/2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46544" y="5197277"/>
            <a:ext cx="7620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741944" y="4132065"/>
            <a:ext cx="762000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322344" y="7190420"/>
            <a:ext cx="5732582" cy="13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buFont typeface="Wingdings"/>
              <a:buChar char="è"/>
            </a:pPr>
            <a:r>
              <a:rPr lang="en-US" sz="3900" b="1" dirty="0" err="1">
                <a:latin typeface="Times New Roman" panose="02020603050405020304" pitchFamily="18" charset="0"/>
                <a:cs typeface="Times New Roman" pitchFamily="18" charset="0"/>
              </a:rPr>
              <a:t>Gieo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 animBg="1"/>
      <p:bldP spid="18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1125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69344" y="1608551"/>
            <a:ext cx="4522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0744" y="3518694"/>
            <a:ext cx="9067156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“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0744" y="4365258"/>
            <a:ext cx="12420594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“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64048" y="5235973"/>
            <a:ext cx="11923707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40744" y="6196049"/>
            <a:ext cx="10838475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893344" y="1842294"/>
            <a:ext cx="5638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truyền thống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656" y="-379101"/>
            <a:ext cx="17455356" cy="985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19552639">
            <a:off x="1180550" y="1580277"/>
            <a:ext cx="3227417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9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826544" y="1461294"/>
            <a:ext cx="13003173" cy="3738982"/>
          </a:xfrm>
          <a:prstGeom prst="rect">
            <a:avLst/>
          </a:prstGeom>
          <a:noFill/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Thọ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toả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54526" y="6795294"/>
            <a:ext cx="13142992" cy="156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 lvl="1">
              <a:buFontTx/>
              <a:buChar char="-"/>
            </a:pPr>
            <a:r>
              <a:rPr lang="en-US" sz="4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50144" y="5118894"/>
            <a:ext cx="14121726" cy="156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 lvl="2">
              <a:buFont typeface="Times New Roman" pitchFamily="18" charset="0"/>
              <a:buChar char="-"/>
            </a:pPr>
            <a:r>
              <a:rPr lang="en-US" sz="4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endParaRPr lang="en-US" sz="4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Times New Roman" pitchFamily="18" charset="0"/>
              <a:buNone/>
            </a:pP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142714" y="1836333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9074944" y="18422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989344" y="2844672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14114" y="2715257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982407" y="27566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36001" y="3671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020962" y="3610979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9989344" y="44330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35597" y="4356894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57915" y="4428133"/>
            <a:ext cx="685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656" y="-379101"/>
            <a:ext cx="17678400" cy="9850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19552639">
            <a:off x="1180550" y="1580277"/>
            <a:ext cx="3227417" cy="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50016" tIns="75008" rIns="150016" bIns="7500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9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9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978944" y="1608512"/>
            <a:ext cx="13563600" cy="3738982"/>
          </a:xfrm>
          <a:prstGeom prst="rect">
            <a:avLst/>
          </a:prstGeom>
          <a:noFill/>
        </p:spPr>
        <p:txBody>
          <a:bodyPr lIns="150016" tIns="75008" rIns="150016" bIns="75008"/>
          <a:lstStyle/>
          <a:p>
            <a:pPr marL="561975" marR="0" lvl="0" indent="-561975" algn="l" defTabSz="1500505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Thọ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Mịt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toả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sương</a:t>
            </a:r>
            <a:endParaRPr kumimoji="0" lang="en-US" sz="4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61975" marR="0" lvl="0" indent="-561975" algn="l" defTabSz="1500505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Tây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4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8875" y="5242447"/>
            <a:ext cx="16638469" cy="32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0016" tIns="75008" rIns="150016" bIns="75008">
            <a:spAutoFit/>
          </a:bodyPr>
          <a:lstStyle/>
          <a:p>
            <a:pPr lvl="4"/>
            <a:r>
              <a:rPr lang="en-US" sz="4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/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4"/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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720867" y="3251183"/>
            <a:ext cx="762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379744" y="2415162"/>
            <a:ext cx="762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27344" y="4964906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9744" y="4142770"/>
            <a:ext cx="16764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  <p:tag name="ISPRING_RESOURCE_PATHS_HASH_PRESENTER" val="1f976ce955b543b7fac74375bf6e0578d1e815d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1757</Words>
  <Application>Microsoft Office PowerPoint</Application>
  <PresentationFormat>Custom</PresentationFormat>
  <Paragraphs>504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2/ Thể song thất lục bát. </vt:lpstr>
      <vt:lpstr>2/ Thể song thất lục bát. </vt:lpstr>
      <vt:lpstr>2/ Thể song thất lục bát. </vt:lpstr>
      <vt:lpstr>2/ Thể song thất lục bát. </vt:lpstr>
      <vt:lpstr>3/ Các thể ngũ ngôn đường luật</vt:lpstr>
      <vt:lpstr>3/ Các thể ngũ ngôn đường luật</vt:lpstr>
      <vt:lpstr>3/ Các thể ngũ ngôn đường luật</vt:lpstr>
      <vt:lpstr>PowerPoint Presentation</vt:lpstr>
      <vt:lpstr>PowerPoint Presentation</vt:lpstr>
      <vt:lpstr>PowerPoint Presentation</vt:lpstr>
      <vt:lpstr>4/ Các thể thất ngôn Đường luật</vt:lpstr>
      <vt:lpstr>4/ Các thể thất ngôn Đường luật</vt:lpstr>
      <vt:lpstr>4/ Các thể thất ngôn Đường luật</vt:lpstr>
      <vt:lpstr>Mô hình hài thanh:  </vt:lpstr>
      <vt:lpstr>PowerPoint Presentation</vt:lpstr>
      <vt:lpstr>PowerPoint Presentation</vt:lpstr>
      <vt:lpstr>PowerPoint Presentation</vt:lpstr>
      <vt:lpstr>Mô hình hài thanh:  </vt:lpstr>
      <vt:lpstr>III. Các thể thơ hiện đại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PC</cp:lastModifiedBy>
  <cp:revision>37</cp:revision>
  <dcterms:created xsi:type="dcterms:W3CDTF">2015-09-14T06:10:00Z</dcterms:created>
  <dcterms:modified xsi:type="dcterms:W3CDTF">2021-09-26T13:06:19Z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